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56" r:id="rId2"/>
    <p:sldId id="262" r:id="rId3"/>
    <p:sldId id="278" r:id="rId4"/>
    <p:sldId id="269" r:id="rId5"/>
    <p:sldId id="270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1" autoAdjust="0"/>
    <p:restoredTop sz="94660"/>
  </p:normalViewPr>
  <p:slideViewPr>
    <p:cSldViewPr>
      <p:cViewPr varScale="1">
        <p:scale>
          <a:sx n="93" d="100"/>
          <a:sy n="93" d="100"/>
        </p:scale>
        <p:origin x="475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E1496-D432-442B-8884-9E39B857A9A4}" type="datetimeFigureOut">
              <a:rPr lang="en-US" smtClean="0"/>
              <a:pPr/>
              <a:t>10/13/2024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63F1C-50EF-48AD-ADD5-BBC9CF9830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56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63F1C-50EF-48AD-ADD5-BBC9CF9830A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20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A998D2F-9325-401E-A82A-6321103A5695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BBC04-C083-4D85-B4E6-0D223C3E41E1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4D4C4-1259-4F70-B93A-85F506F36329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054262-BF16-4534-8C77-986E73C8A311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F3429D1-340F-4BF3-B7FD-27279C8E49C3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5DCF-1F95-4CCD-959E-B0A06C97FC9C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984C-2DE6-4F04-B68C-B84CE46697C5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8FBD3F-9844-47F1-8B73-6C8C809C46EC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AB6A2-8D44-4483-9A6C-09033C6F1D1D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0A2670-64B4-49F4-AB23-CA950674F290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AAB12F4-F085-4EE0-BCBB-7BE2AC84F560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24D316-ECF8-4E0F-98EE-1C25DC19FB5F}" type="datetime1">
              <a:rPr lang="en-US" smtClean="0"/>
              <a:pPr/>
              <a:t>10/13/2024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A8179FB-624A-48AF-9684-4FBC546A5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3.gif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la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29" y="5397793"/>
            <a:ext cx="2370417" cy="13151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4770" y="1478577"/>
            <a:ext cx="7150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70C0"/>
                </a:solidFill>
              </a:rPr>
              <a:t>4</a:t>
            </a:r>
            <a:r>
              <a:rPr lang="en-GB" sz="2000" b="1" baseline="30000" dirty="0" smtClean="0">
                <a:solidFill>
                  <a:srgbClr val="0070C0"/>
                </a:solidFill>
              </a:rPr>
              <a:t>th</a:t>
            </a:r>
            <a:r>
              <a:rPr lang="hr-HR" sz="2000" b="1" dirty="0" smtClean="0">
                <a:solidFill>
                  <a:srgbClr val="0070C0"/>
                </a:solidFill>
              </a:rPr>
              <a:t> </a:t>
            </a:r>
            <a:r>
              <a:rPr lang="en-GB" sz="2000" b="1" dirty="0">
                <a:solidFill>
                  <a:srgbClr val="0070C0"/>
                </a:solidFill>
              </a:rPr>
              <a:t>Regional Symposium on Lifts &amp; Escalators</a:t>
            </a:r>
            <a:endParaRPr lang="en-US" sz="2000" b="1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1028" name="Picture 4" descr="C:\Users\hp\Desktop\hudiz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07205" y="6007194"/>
            <a:ext cx="1686589" cy="717697"/>
          </a:xfrm>
          <a:prstGeom prst="rect">
            <a:avLst/>
          </a:prstGeom>
          <a:noFill/>
        </p:spPr>
      </p:pic>
      <p:sp>
        <p:nvSpPr>
          <p:cNvPr id="2" name="Текстуална рамка 1"/>
          <p:cNvSpPr txBox="1"/>
          <p:nvPr/>
        </p:nvSpPr>
        <p:spPr>
          <a:xfrm>
            <a:off x="2117576" y="2428901"/>
            <a:ext cx="62646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Harmonization of EU regulations on Lifts in use in North Macedonia</a:t>
            </a:r>
          </a:p>
        </p:txBody>
      </p:sp>
      <p:sp>
        <p:nvSpPr>
          <p:cNvPr id="3" name="Текстуална рамка 2"/>
          <p:cNvSpPr txBox="1"/>
          <p:nvPr/>
        </p:nvSpPr>
        <p:spPr>
          <a:xfrm>
            <a:off x="6083387" y="4153146"/>
            <a:ext cx="26376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Goran Sekovski</a:t>
            </a:r>
          </a:p>
          <a:p>
            <a:r>
              <a:rPr lang="en-GB" sz="1000" cap="small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ITI - Institute of technical inspection and safety engineering</a:t>
            </a:r>
            <a:endParaRPr lang="en-GB" sz="1000" dirty="0">
              <a:solidFill>
                <a:srgbClr val="0070C0"/>
              </a:solidFill>
            </a:endParaRPr>
          </a:p>
        </p:txBody>
      </p:sp>
      <p:pic>
        <p:nvPicPr>
          <p:cNvPr id="8" name="Слика 7">
            <a:extLst>
              <a:ext uri="{FF2B5EF4-FFF2-40B4-BE49-F238E27FC236}">
                <a16:creationId xmlns:a16="http://schemas.microsoft.com/office/drawing/2014/main" id="{3DA6E3C4-7FFB-2B81-40A4-C36CCB3BAE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528" y="6017992"/>
            <a:ext cx="1472995" cy="580271"/>
          </a:xfrm>
          <a:prstGeom prst="rect">
            <a:avLst/>
          </a:prstGeom>
        </p:spPr>
      </p:pic>
      <p:pic>
        <p:nvPicPr>
          <p:cNvPr id="14" name="Слика 13">
            <a:extLst>
              <a:ext uri="{FF2B5EF4-FFF2-40B4-BE49-F238E27FC236}">
                <a16:creationId xmlns:a16="http://schemas.microsoft.com/office/drawing/2014/main" id="{F21F557A-C650-DA3D-FEBE-FF105A6D3B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91" y="4687956"/>
            <a:ext cx="1679318" cy="641941"/>
          </a:xfrm>
          <a:prstGeom prst="rect">
            <a:avLst/>
          </a:prstGeom>
        </p:spPr>
      </p:pic>
      <p:sp>
        <p:nvSpPr>
          <p:cNvPr id="19" name="Текстуална рамка 18">
            <a:extLst>
              <a:ext uri="{FF2B5EF4-FFF2-40B4-BE49-F238E27FC236}">
                <a16:creationId xmlns:a16="http://schemas.microsoft.com/office/drawing/2014/main" id="{A2B5FB40-34FB-3FDF-EBBE-1728C4ACC844}"/>
              </a:ext>
            </a:extLst>
          </p:cNvPr>
          <p:cNvSpPr txBox="1"/>
          <p:nvPr/>
        </p:nvSpPr>
        <p:spPr>
          <a:xfrm>
            <a:off x="6009871" y="4919088"/>
            <a:ext cx="288260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050" dirty="0" smtClean="0">
                <a:solidFill>
                  <a:schemeClr val="bg1">
                    <a:lumMod val="65000"/>
                  </a:schemeClr>
                </a:solidFill>
              </a:rPr>
              <a:t>14-15 October 2024,</a:t>
            </a:r>
            <a:r>
              <a:rPr lang="mk-MK" sz="105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050" dirty="0" smtClean="0">
                <a:solidFill>
                  <a:schemeClr val="bg1">
                    <a:lumMod val="65000"/>
                  </a:schemeClr>
                </a:solidFill>
              </a:rPr>
              <a:t>Holiday Inn,</a:t>
            </a:r>
            <a:r>
              <a:rPr lang="mk-MK" sz="105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nb-NO" sz="1050" dirty="0" smtClean="0">
                <a:solidFill>
                  <a:schemeClr val="bg1">
                    <a:lumMod val="65000"/>
                  </a:schemeClr>
                </a:solidFill>
              </a:rPr>
              <a:t>Belgrade</a:t>
            </a:r>
            <a:endParaRPr lang="nb-NO" sz="105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911" y="88664"/>
            <a:ext cx="3948233" cy="10260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45913" y="0"/>
            <a:ext cx="2375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  <a:endParaRPr lang="en-GB" sz="7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269" y="5169504"/>
            <a:ext cx="3333750" cy="619125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846771"/>
              </p:ext>
            </p:extLst>
          </p:nvPr>
        </p:nvGraphicFramePr>
        <p:xfrm>
          <a:off x="92075" y="92075"/>
          <a:ext cx="747713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ackager Shell Object" showAsIcon="1" r:id="rId10" imgW="748080" imgH="439560" progId="Package">
                  <p:embed/>
                </p:oleObj>
              </mc:Choice>
              <mc:Fallback>
                <p:oleObj name="Packager Shell Object" showAsIcon="1" r:id="rId10" imgW="748080" imgH="4395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747713" cy="439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4F271C"/>
                </a:solidFill>
              </a:rPr>
              <a:t>References</a:t>
            </a:r>
            <a:br>
              <a:rPr lang="en-GB" dirty="0">
                <a:solidFill>
                  <a:srgbClr val="4F271C"/>
                </a:solidFill>
              </a:rPr>
            </a:br>
            <a:endParaRPr lang="en-GB" dirty="0"/>
          </a:p>
        </p:txBody>
      </p:sp>
      <p:sp>
        <p:nvSpPr>
          <p:cNvPr id="4" name="Резервирано место за подножје 3"/>
          <p:cNvSpPr>
            <a:spLocks noGrp="1"/>
          </p:cNvSpPr>
          <p:nvPr>
            <p:ph type="ftr" sz="quarter" idx="16"/>
          </p:nvPr>
        </p:nvSpPr>
        <p:spPr>
          <a:xfrm rot="5400000">
            <a:off x="6572310" y="3246120"/>
            <a:ext cx="3565940" cy="365760"/>
          </a:xfrm>
        </p:spPr>
        <p:txBody>
          <a:bodyPr/>
          <a:lstStyle/>
          <a:p>
            <a:pPr lvl="0" algn="ctr"/>
            <a:r>
              <a:rPr lang="mk-MK" sz="800" b="1" dirty="0" smtClean="0">
                <a:solidFill>
                  <a:srgbClr val="0070C0"/>
                </a:solidFill>
              </a:rPr>
              <a:t>4</a:t>
            </a:r>
            <a:r>
              <a:rPr lang="en-GB" sz="800" b="1" baseline="30000" dirty="0" smtClean="0">
                <a:solidFill>
                  <a:srgbClr val="0070C0"/>
                </a:solidFill>
              </a:rPr>
              <a:t>4th</a:t>
            </a:r>
            <a:r>
              <a:rPr lang="en-GB" sz="800" b="1" dirty="0">
                <a:solidFill>
                  <a:srgbClr val="0070C0"/>
                </a:solidFill>
              </a:rPr>
              <a:t> </a:t>
            </a:r>
            <a:r>
              <a:rPr lang="en-GB" sz="800" b="1" dirty="0" smtClean="0">
                <a:solidFill>
                  <a:srgbClr val="0070C0"/>
                </a:solidFill>
              </a:rPr>
              <a:t>Regional </a:t>
            </a:r>
            <a:r>
              <a:rPr lang="en-GB" sz="800" b="1" dirty="0">
                <a:solidFill>
                  <a:srgbClr val="0070C0"/>
                </a:solidFill>
              </a:rPr>
              <a:t>Symposium on Lifts &amp; Escalators</a:t>
            </a:r>
            <a:r>
              <a:rPr lang="mk-MK" sz="800" b="1" dirty="0">
                <a:solidFill>
                  <a:srgbClr val="0070C0"/>
                </a:solidFill>
              </a:rPr>
              <a:t> </a:t>
            </a:r>
            <a:r>
              <a:rPr lang="hr-HR" sz="800" b="1" dirty="0">
                <a:solidFill>
                  <a:srgbClr val="0070C0"/>
                </a:solidFill>
              </a:rPr>
              <a:t>SEELift </a:t>
            </a:r>
            <a:r>
              <a:rPr lang="hr-HR" sz="800" b="1" dirty="0" smtClean="0">
                <a:solidFill>
                  <a:srgbClr val="0070C0"/>
                </a:solidFill>
              </a:rPr>
              <a:t>202</a:t>
            </a:r>
            <a:r>
              <a:rPr lang="en-GB" sz="800" b="1" dirty="0" smtClean="0">
                <a:solidFill>
                  <a:srgbClr val="0070C0"/>
                </a:solidFill>
              </a:rPr>
              <a:t>4 Belgrade</a:t>
            </a:r>
            <a:endParaRPr lang="en-US" sz="800" b="1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7" name="Правоаголник 6"/>
          <p:cNvSpPr/>
          <p:nvPr/>
        </p:nvSpPr>
        <p:spPr>
          <a:xfrm>
            <a:off x="-324544" y="278092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10" name="Резервирано место за содржина 9"/>
          <p:cNvSpPr>
            <a:spLocks noGrp="1"/>
          </p:cNvSpPr>
          <p:nvPr>
            <p:ph sz="quarter" idx="1"/>
          </p:nvPr>
        </p:nvSpPr>
        <p:spPr>
          <a:xfrm>
            <a:off x="1079104" y="1646030"/>
            <a:ext cx="6336704" cy="4231242"/>
          </a:xfrm>
        </p:spPr>
        <p:txBody>
          <a:bodyPr>
            <a:noAutofit/>
          </a:bodyPr>
          <a:lstStyle/>
          <a:p>
            <a:pPr marL="180000">
              <a:spcBef>
                <a:spcPts val="300"/>
              </a:spcBef>
              <a:spcAft>
                <a:spcPts val="0"/>
              </a:spcAft>
            </a:pPr>
            <a:r>
              <a:rPr lang="en-US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MKC </a:t>
            </a:r>
            <a:r>
              <a:rPr lang="en-US" sz="1400" b="1" dirty="0">
                <a:latin typeface="MaksansKIR" panose="020B0503030403020204" pitchFamily="34" charset="0"/>
                <a:ea typeface="Times New Roman" panose="02020603050405020304" pitchFamily="18" charset="0"/>
              </a:rPr>
              <a:t>EN 81-20:2020 </a:t>
            </a:r>
            <a:r>
              <a:rPr lang="en-US" sz="1400" dirty="0">
                <a:latin typeface="MaksansKIR" panose="020B0503030403020204" pitchFamily="34" charset="0"/>
                <a:ea typeface="Times New Roman" panose="02020603050405020304" pitchFamily="18" charset="0"/>
              </a:rPr>
              <a:t>Safety rules for the construction and installation of lifts - Lifts for the transport of persons and goods - Part 20: Passenger and goods passenger </a:t>
            </a:r>
            <a:r>
              <a:rPr lang="en-US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lifts</a:t>
            </a:r>
            <a:r>
              <a:rPr lang="mk-MK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 - </a:t>
            </a:r>
            <a:r>
              <a:rPr lang="ru-RU" sz="1400" i="1" dirty="0">
                <a:latin typeface="MaksansKIR" panose="020B0503030403020204" pitchFamily="34" charset="0"/>
                <a:ea typeface="Times New Roman" panose="02020603050405020304" pitchFamily="18" charset="0"/>
              </a:rPr>
              <a:t>Безбедносни правила за конструкција и монтажа на лифтови - Лифтови за превоз на лица и стоки - Дел 20: Лифтови за лица и лифтови за лица и </a:t>
            </a:r>
            <a:r>
              <a:rPr lang="ru-RU" sz="1400" i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стоки;</a:t>
            </a:r>
            <a:endParaRPr lang="en-GB" sz="1400" i="1" dirty="0">
              <a:latin typeface="MaksansKIR" panose="020B0503030403020204" pitchFamily="34" charset="0"/>
              <a:ea typeface="Times New Roman" panose="02020603050405020304" pitchFamily="18" charset="0"/>
            </a:endParaRPr>
          </a:p>
          <a:p>
            <a:pPr marL="180000">
              <a:spcBef>
                <a:spcPts val="300"/>
              </a:spcBef>
              <a:spcAft>
                <a:spcPts val="0"/>
              </a:spcAft>
            </a:pPr>
            <a:r>
              <a:rPr lang="en-GB" sz="1400" b="1" dirty="0">
                <a:latin typeface="MaksansKIR" panose="020B0503030403020204" pitchFamily="34" charset="0"/>
                <a:ea typeface="Times New Roman" panose="02020603050405020304" pitchFamily="18" charset="0"/>
              </a:rPr>
              <a:t>МКС EN </a:t>
            </a:r>
            <a:r>
              <a:rPr lang="en-GB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81-80:20</a:t>
            </a:r>
            <a:r>
              <a:rPr lang="hr-HR" sz="1400" b="1" dirty="0">
                <a:latin typeface="MaksansKIR" panose="020B0503030403020204" pitchFamily="34" charset="0"/>
                <a:ea typeface="Times New Roman" panose="02020603050405020304" pitchFamily="18" charset="0"/>
              </a:rPr>
              <a:t>22</a:t>
            </a:r>
            <a:r>
              <a:rPr lang="en-GB" sz="1400" b="1" dirty="0">
                <a:latin typeface="MaksansKIR" panose="020B0503030403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>
                <a:latin typeface="MaksansKIR" panose="020B0503030403020204" pitchFamily="34" charset="0"/>
                <a:ea typeface="Times New Roman" panose="02020603050405020304" pitchFamily="18" charset="0"/>
              </a:rPr>
              <a:t>Safety rules for the construction and installation of lifts - Existing lifts - Part 80: Rules for the improvement of safety of existing passenger and goods passenger </a:t>
            </a:r>
            <a:r>
              <a:rPr lang="en-GB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lifts</a:t>
            </a:r>
            <a:r>
              <a:rPr lang="mk-MK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– </a:t>
            </a:r>
            <a:r>
              <a:rPr lang="ru-RU" sz="1400" i="1" dirty="0">
                <a:latin typeface="MaksansKIR" panose="020B0503030403020204" pitchFamily="34" charset="0"/>
                <a:ea typeface="Times New Roman" panose="02020603050405020304" pitchFamily="18" charset="0"/>
              </a:rPr>
              <a:t>Безбедносни правила за конструкција и монтажа на лифтови - Постоечки лифтови - Дел 80: Правила за подобрување на безбедноста на постоечките лифтови за превоз на лица и лифтови за превоз на стоки</a:t>
            </a:r>
            <a:r>
              <a:rPr lang="en-GB" sz="1400" i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;</a:t>
            </a:r>
            <a:endParaRPr lang="en-GB" sz="1400" i="1" dirty="0">
              <a:latin typeface="MaksansKIR" panose="020B0503030403020204" pitchFamily="34" charset="0"/>
              <a:ea typeface="Times New Roman" panose="02020603050405020304" pitchFamily="18" charset="0"/>
            </a:endParaRPr>
          </a:p>
          <a:p>
            <a:pPr marL="180000">
              <a:spcBef>
                <a:spcPts val="300"/>
              </a:spcBef>
              <a:spcAft>
                <a:spcPts val="0"/>
              </a:spcAft>
            </a:pPr>
            <a:r>
              <a:rPr lang="en-GB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Official Gazette of RM 88/2008  </a:t>
            </a:r>
            <a:r>
              <a:rPr lang="en-GB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Low on the technical inspection </a:t>
            </a:r>
            <a:r>
              <a:rPr lang="mk-MK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– </a:t>
            </a:r>
            <a:r>
              <a:rPr lang="mk-MK" sz="1400" b="1" i="1" dirty="0">
                <a:latin typeface="MaksansKIR" panose="020B0503030403020204" pitchFamily="34" charset="0"/>
                <a:ea typeface="Times New Roman" panose="02020603050405020304" pitchFamily="18" charset="0"/>
              </a:rPr>
              <a:t>Сл. весник бр. </a:t>
            </a:r>
            <a:r>
              <a:rPr lang="mk-MK" sz="1400" b="1" i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88/2008</a:t>
            </a:r>
            <a:r>
              <a:rPr lang="mk-MK" sz="1400" i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 Закон за техничка инспекција;</a:t>
            </a:r>
            <a:endParaRPr lang="en-GB" sz="1400" i="1" dirty="0">
              <a:latin typeface="MaksansKIR" panose="020B0503030403020204" pitchFamily="34" charset="0"/>
              <a:ea typeface="Times New Roman" panose="02020603050405020304" pitchFamily="18" charset="0"/>
            </a:endParaRPr>
          </a:p>
          <a:p>
            <a:pPr marL="180000">
              <a:spcBef>
                <a:spcPts val="300"/>
              </a:spcBef>
              <a:spcAft>
                <a:spcPts val="0"/>
              </a:spcAft>
            </a:pPr>
            <a:r>
              <a:rPr lang="en-GB" sz="1400" b="1" dirty="0">
                <a:latin typeface="MaksansKIR" panose="020B0503030403020204" pitchFamily="34" charset="0"/>
                <a:ea typeface="Times New Roman" panose="02020603050405020304" pitchFamily="18" charset="0"/>
              </a:rPr>
              <a:t>Official Gazette of </a:t>
            </a:r>
            <a:r>
              <a:rPr lang="en-GB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RNM </a:t>
            </a:r>
            <a:r>
              <a:rPr lang="mk-MK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274</a:t>
            </a:r>
            <a:r>
              <a:rPr lang="en-GB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/20</a:t>
            </a:r>
            <a:r>
              <a:rPr lang="mk-MK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22</a:t>
            </a:r>
            <a:r>
              <a:rPr lang="en-GB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 </a:t>
            </a:r>
            <a:r>
              <a:rPr lang="en-GB" sz="1400" dirty="0">
                <a:latin typeface="MaksansKIR" panose="020B0503030403020204" pitchFamily="34" charset="0"/>
                <a:ea typeface="Times New Roman" panose="02020603050405020304" pitchFamily="18" charset="0"/>
              </a:rPr>
              <a:t>Low </a:t>
            </a:r>
            <a:r>
              <a:rPr lang="en-GB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on the technical requirements of the products and conformity assessment </a:t>
            </a:r>
            <a:r>
              <a:rPr lang="mk-MK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– </a:t>
            </a:r>
            <a:r>
              <a:rPr lang="en-GB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 </a:t>
            </a:r>
            <a:r>
              <a:rPr lang="mk-MK" sz="1400" b="1" i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Сл. </a:t>
            </a:r>
            <a:r>
              <a:rPr lang="mk-MK" sz="1400" b="1" i="1" dirty="0">
                <a:latin typeface="MaksansKIR" panose="020B0503030403020204" pitchFamily="34" charset="0"/>
                <a:ea typeface="Times New Roman" panose="02020603050405020304" pitchFamily="18" charset="0"/>
              </a:rPr>
              <a:t>в</a:t>
            </a:r>
            <a:r>
              <a:rPr lang="mk-MK" sz="1400" b="1" i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есник бр. 274/2022 </a:t>
            </a:r>
            <a:r>
              <a:rPr lang="mk-MK" sz="1400" i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Закон за техничките барања за производите и оцена на сообразност</a:t>
            </a:r>
            <a:r>
              <a:rPr lang="en-US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;</a:t>
            </a:r>
            <a:endParaRPr lang="en-US" sz="1400" dirty="0">
              <a:latin typeface="MaksansKIR" panose="020B0503030403020204" pitchFamily="34" charset="0"/>
              <a:ea typeface="Times New Roman" panose="02020603050405020304" pitchFamily="18" charset="0"/>
            </a:endParaRPr>
          </a:p>
          <a:p>
            <a:pPr marL="180000">
              <a:spcBef>
                <a:spcPts val="300"/>
              </a:spcBef>
              <a:spcAft>
                <a:spcPts val="0"/>
              </a:spcAft>
            </a:pPr>
            <a:r>
              <a:rPr lang="en-GB" sz="1400" b="1" dirty="0">
                <a:latin typeface="MaksansKIR" panose="020B0503030403020204" pitchFamily="34" charset="0"/>
                <a:ea typeface="Times New Roman" panose="02020603050405020304" pitchFamily="18" charset="0"/>
              </a:rPr>
              <a:t>Official Gazette of RM </a:t>
            </a:r>
            <a:r>
              <a:rPr lang="mk-MK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26</a:t>
            </a:r>
            <a:r>
              <a:rPr lang="en-GB" sz="1400" b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/2009 </a:t>
            </a:r>
            <a:r>
              <a:rPr lang="en-GB" sz="1400" dirty="0">
                <a:latin typeface="MaksansKIR" panose="020B0503030403020204" pitchFamily="34" charset="0"/>
                <a:ea typeface="Times New Roman" panose="02020603050405020304" pitchFamily="18" charset="0"/>
              </a:rPr>
              <a:t>Rulebook </a:t>
            </a:r>
            <a:r>
              <a:rPr lang="en-GB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on lifts and moving walks &amp; escalators in use </a:t>
            </a:r>
            <a:r>
              <a:rPr lang="mk-MK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–</a:t>
            </a:r>
            <a:r>
              <a:rPr lang="en-GB" sz="1400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 </a:t>
            </a:r>
            <a:r>
              <a:rPr lang="mk-MK" sz="1400" b="1" i="1" dirty="0">
                <a:latin typeface="MaksansKIR" panose="020B0503030403020204" pitchFamily="34" charset="0"/>
                <a:ea typeface="Times New Roman" panose="02020603050405020304" pitchFamily="18" charset="0"/>
              </a:rPr>
              <a:t>Сл. весник бр. </a:t>
            </a:r>
            <a:r>
              <a:rPr lang="mk-MK" sz="1400" b="1" i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26/2009 </a:t>
            </a:r>
            <a:r>
              <a:rPr lang="mk-MK" sz="1400" i="1" dirty="0" smtClean="0">
                <a:latin typeface="MaksansKIR" panose="020B0503030403020204" pitchFamily="34" charset="0"/>
                <a:ea typeface="Times New Roman" panose="02020603050405020304" pitchFamily="18" charset="0"/>
              </a:rPr>
              <a:t>Правилник за користење на лифтови и транспортери.</a:t>
            </a:r>
            <a:endParaRPr lang="en-GB" sz="1400" i="1" dirty="0">
              <a:latin typeface="MaksansKIR" panose="020B0503030403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560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LEGAL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412976"/>
          </a:xfrm>
        </p:spPr>
        <p:txBody>
          <a:bodyPr/>
          <a:lstStyle/>
          <a:p>
            <a:r>
              <a:rPr lang="en-GB" sz="2000" b="1" dirty="0">
                <a:solidFill>
                  <a:prstClr val="black"/>
                </a:solidFill>
                <a:latin typeface="MaksansKIR" panose="020B0503030403020204" pitchFamily="34" charset="0"/>
                <a:ea typeface="Times New Roman" panose="02020603050405020304" pitchFamily="18" charset="0"/>
              </a:rPr>
              <a:t>Official Gazette of RM 88/2008  </a:t>
            </a:r>
            <a:r>
              <a:rPr lang="en-GB" sz="2000" dirty="0">
                <a:solidFill>
                  <a:prstClr val="black"/>
                </a:solidFill>
                <a:latin typeface="MaksansKIR" panose="020B0503030403020204" pitchFamily="34" charset="0"/>
                <a:ea typeface="Times New Roman" panose="02020603050405020304" pitchFamily="18" charset="0"/>
              </a:rPr>
              <a:t>Low on the technical </a:t>
            </a:r>
            <a:r>
              <a:rPr lang="en-GB" sz="2000" dirty="0" smtClean="0">
                <a:solidFill>
                  <a:prstClr val="black"/>
                </a:solidFill>
                <a:latin typeface="MaksansKIR" panose="020B0503030403020204" pitchFamily="34" charset="0"/>
                <a:ea typeface="Times New Roman" panose="02020603050405020304" pitchFamily="18" charset="0"/>
              </a:rPr>
              <a:t>inspection:</a:t>
            </a:r>
          </a:p>
          <a:p>
            <a:pPr marL="342900" indent="-342900">
              <a:buAutoNum type="arabicPeriod"/>
            </a:pPr>
            <a:r>
              <a:rPr lang="en-GB" sz="1800" i="1" dirty="0" smtClean="0">
                <a:latin typeface="MaksansKIR" panose="020B0503030403020204" pitchFamily="34" charset="0"/>
              </a:rPr>
              <a:t>Lifts, lifting platforms, escalators and moving walks;</a:t>
            </a:r>
          </a:p>
          <a:p>
            <a:pPr marL="342900" indent="-342900">
              <a:buAutoNum type="arabicPeriod"/>
            </a:pPr>
            <a:r>
              <a:rPr lang="en-GB" sz="1800" i="1" dirty="0" smtClean="0">
                <a:latin typeface="MaksansKIR" panose="020B0503030403020204" pitchFamily="34" charset="0"/>
              </a:rPr>
              <a:t>Cranes and industrial transporters;</a:t>
            </a:r>
          </a:p>
          <a:p>
            <a:pPr marL="342900" indent="-342900">
              <a:buAutoNum type="arabicPeriod"/>
            </a:pPr>
            <a:r>
              <a:rPr lang="en-GB" sz="1800" i="1" dirty="0" smtClean="0">
                <a:latin typeface="MaksansKIR" panose="020B0503030403020204" pitchFamily="34" charset="0"/>
              </a:rPr>
              <a:t>Cable cars and ski lifts;</a:t>
            </a:r>
          </a:p>
          <a:p>
            <a:pPr marL="342900" indent="-342900">
              <a:buAutoNum type="arabicPeriod"/>
            </a:pPr>
            <a:r>
              <a:rPr lang="en-GB" sz="1800" i="1" dirty="0" smtClean="0">
                <a:latin typeface="MaksansKIR" panose="020B0503030403020204" pitchFamily="34" charset="0"/>
              </a:rPr>
              <a:t>Vessels under pressure;</a:t>
            </a:r>
          </a:p>
          <a:p>
            <a:pPr marL="342900" indent="-342900">
              <a:buAutoNum type="arabicPeriod"/>
            </a:pPr>
            <a:r>
              <a:rPr lang="en-GB" sz="1800" i="1" dirty="0" smtClean="0">
                <a:latin typeface="MaksansKIR" panose="020B0503030403020204" pitchFamily="34" charset="0"/>
              </a:rPr>
              <a:t>ATEX equipment;</a:t>
            </a:r>
          </a:p>
          <a:p>
            <a:pPr marL="342900" indent="-342900">
              <a:buAutoNum type="arabicPeriod"/>
            </a:pPr>
            <a:r>
              <a:rPr lang="en-GB" sz="1800" i="1" dirty="0" smtClean="0">
                <a:latin typeface="MaksansKIR" panose="020B0503030403020204" pitchFamily="34" charset="0"/>
              </a:rPr>
              <a:t>Mining equipment;</a:t>
            </a:r>
          </a:p>
          <a:p>
            <a:pPr marL="342900" indent="-342900">
              <a:buAutoNum type="arabicPeriod"/>
            </a:pPr>
            <a:r>
              <a:rPr lang="en-GB" sz="1800" i="1" dirty="0" smtClean="0">
                <a:latin typeface="MaksansKIR" panose="020B0503030403020204" pitchFamily="34" charset="0"/>
              </a:rPr>
              <a:t>Electro-energetic plants and equipment.</a:t>
            </a:r>
          </a:p>
          <a:p>
            <a:r>
              <a:rPr lang="en-GB" sz="1800" b="1" dirty="0" smtClean="0">
                <a:latin typeface="MaksansKIR" panose="020B0503030403020204" pitchFamily="34" charset="0"/>
              </a:rPr>
              <a:t>Official Gazette of RNM ../2024 </a:t>
            </a:r>
            <a:endParaRPr lang="en-GB" sz="1800" b="1" dirty="0">
              <a:latin typeface="MaksansKIR" panose="020B0503030403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00" y="1600200"/>
            <a:ext cx="365792" cy="356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83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езервирано место за содржина 2">
            <a:extLst>
              <a:ext uri="{FF2B5EF4-FFF2-40B4-BE49-F238E27FC236}">
                <a16:creationId xmlns:a16="http://schemas.microsoft.com/office/drawing/2014/main" id="{84597AD2-F6FD-15ED-BFC8-3F57DBE56D7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/>
          <a:lstStyle/>
          <a:p>
            <a:pPr marL="0" indent="0" algn="ctr">
              <a:buNone/>
            </a:pPr>
            <a:endParaRPr kumimoji="0" lang="en-GB" sz="3000" b="0" i="0" u="none" strike="noStrike" kern="1200" cap="small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Schoolbook"/>
              <a:ea typeface="+mn-ea"/>
              <a:cs typeface="+mn-cs"/>
            </a:endParaRPr>
          </a:p>
          <a:p>
            <a:pPr marL="0" indent="0" algn="ctr">
              <a:buNone/>
            </a:pPr>
            <a:endParaRPr lang="en-GB" sz="3000" cap="small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/>
            </a:endParaRPr>
          </a:p>
          <a:p>
            <a:pPr marL="0" indent="0" algn="ctr">
              <a:buNone/>
            </a:pPr>
            <a:endParaRPr lang="en-GB" sz="3000" cap="small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/>
            </a:endParaRPr>
          </a:p>
          <a:p>
            <a:pPr marL="0" indent="0" algn="ctr">
              <a:buNone/>
            </a:pPr>
            <a:endParaRPr kumimoji="0" lang="en-GB" sz="3000" b="0" i="0" u="none" strike="noStrike" kern="1200" cap="small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Schoolbook"/>
              <a:ea typeface="+mn-ea"/>
              <a:cs typeface="+mn-cs"/>
            </a:endParaRPr>
          </a:p>
          <a:p>
            <a:pPr marL="0" indent="0" algn="ctr">
              <a:buNone/>
            </a:pPr>
            <a:r>
              <a:rPr kumimoji="0" lang="en-GB" sz="7200" b="0" i="0" u="none" strike="noStrike" kern="1200" cap="small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/>
                <a:ea typeface="+mn-ea"/>
                <a:cs typeface="+mn-cs"/>
              </a:rPr>
              <a:t>Lifts</a:t>
            </a:r>
            <a:endParaRPr lang="mk-MK" sz="7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00" y="1628800"/>
            <a:ext cx="365792" cy="356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5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езервирано место за содржина 2">
            <a:extLst>
              <a:ext uri="{FF2B5EF4-FFF2-40B4-BE49-F238E27FC236}">
                <a16:creationId xmlns:a16="http://schemas.microsoft.com/office/drawing/2014/main" id="{B31AF76D-83F1-C2FC-C7E9-A4BE2DA3633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GB" sz="3000" cap="small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/>
            </a:endParaRPr>
          </a:p>
          <a:p>
            <a:pPr marL="0" indent="0" algn="ctr">
              <a:buNone/>
            </a:pPr>
            <a:r>
              <a:rPr kumimoji="0" lang="en-GB" sz="72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/>
                <a:ea typeface="+mn-ea"/>
                <a:cs typeface="+mn-cs"/>
              </a:rPr>
              <a:t>Lifting</a:t>
            </a:r>
            <a:r>
              <a:rPr kumimoji="0" lang="en-GB" sz="7200" b="0" i="0" u="none" strike="noStrike" kern="1200" cap="small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/>
                <a:ea typeface="+mn-ea"/>
                <a:cs typeface="+mn-cs"/>
              </a:rPr>
              <a:t> platforms</a:t>
            </a:r>
          </a:p>
          <a:p>
            <a:pPr marL="0" indent="0" algn="ctr">
              <a:buNone/>
            </a:pPr>
            <a:r>
              <a:rPr lang="en-GB" sz="7200" cap="small" baseline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</a:rPr>
              <a:t>&amp;</a:t>
            </a:r>
          </a:p>
          <a:p>
            <a:pPr marL="0" indent="0" algn="ctr">
              <a:buNone/>
            </a:pPr>
            <a:r>
              <a:rPr kumimoji="0" lang="en-GB" sz="72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/>
                <a:ea typeface="+mn-ea"/>
                <a:cs typeface="+mn-cs"/>
              </a:rPr>
              <a:t>Escalators </a:t>
            </a:r>
            <a:r>
              <a:rPr kumimoji="0" lang="en-GB" sz="7200" b="0" i="0" u="none" strike="noStrike" kern="1200" cap="small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/>
                <a:ea typeface="+mn-ea"/>
                <a:cs typeface="+mn-cs"/>
              </a:rPr>
              <a:t>and </a:t>
            </a:r>
            <a:r>
              <a:rPr kumimoji="0" lang="en-GB" sz="72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/>
                <a:ea typeface="+mn-ea"/>
                <a:cs typeface="+mn-cs"/>
              </a:rPr>
              <a:t>Moving </a:t>
            </a:r>
            <a:r>
              <a:rPr kumimoji="0" lang="en-GB" sz="7200" b="0" i="0" u="none" strike="noStrike" kern="1200" cap="small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Schoolbook"/>
                <a:ea typeface="+mn-ea"/>
                <a:cs typeface="+mn-cs"/>
              </a:rPr>
              <a:t>walks</a:t>
            </a:r>
            <a:endParaRPr lang="mk-MK" sz="7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00" y="1700808"/>
            <a:ext cx="365792" cy="356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899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езервирано место за содржина 6"/>
          <p:cNvSpPr>
            <a:spLocks noGrp="1"/>
          </p:cNvSpPr>
          <p:nvPr>
            <p:ph sz="quarter" idx="1"/>
          </p:nvPr>
        </p:nvSpPr>
        <p:spPr>
          <a:xfrm>
            <a:off x="539552" y="3286528"/>
            <a:ext cx="7467600" cy="9361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dirty="0">
                <a:solidFill>
                  <a:srgbClr val="0070C0"/>
                </a:solidFill>
                <a:latin typeface="Freestyle Script" panose="030804020302050B0404" pitchFamily="66" charset="0"/>
              </a:rPr>
              <a:t>THANK YOU</a:t>
            </a:r>
            <a:endParaRPr lang="en-GB" sz="6000" dirty="0">
              <a:solidFill>
                <a:srgbClr val="0070C0"/>
              </a:solidFill>
              <a:latin typeface="Freestyle Script" panose="030804020302050B04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392" y="1700808"/>
            <a:ext cx="365792" cy="356646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4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00B0F0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3920</TotalTime>
  <Words>334</Words>
  <Application>Microsoft Office PowerPoint</Application>
  <PresentationFormat>On-screen Show (4:3)</PresentationFormat>
  <Paragraphs>35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Arial Rounded MT Bold</vt:lpstr>
      <vt:lpstr>Calibri</vt:lpstr>
      <vt:lpstr>Century Schoolbook</vt:lpstr>
      <vt:lpstr>Freestyle Script</vt:lpstr>
      <vt:lpstr>MaksansKIR</vt:lpstr>
      <vt:lpstr>Times New Roman</vt:lpstr>
      <vt:lpstr>Wingdings</vt:lpstr>
      <vt:lpstr>Wingdings 2</vt:lpstr>
      <vt:lpstr>Oriel</vt:lpstr>
      <vt:lpstr>Packager Shell Object</vt:lpstr>
      <vt:lpstr>PowerPoint Presentation</vt:lpstr>
      <vt:lpstr>References </vt:lpstr>
      <vt:lpstr>LEGAL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Goran Sekovski</cp:lastModifiedBy>
  <cp:revision>47</cp:revision>
  <dcterms:created xsi:type="dcterms:W3CDTF">2019-05-20T11:27:36Z</dcterms:created>
  <dcterms:modified xsi:type="dcterms:W3CDTF">2024-10-13T22:50:49Z</dcterms:modified>
</cp:coreProperties>
</file>